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0" r:id="rId17"/>
    <p:sldId id="272" r:id="rId18"/>
    <p:sldId id="269" r:id="rId19"/>
    <p:sldId id="271" r:id="rId20"/>
    <p:sldId id="274" r:id="rId21"/>
    <p:sldId id="275" r:id="rId22"/>
    <p:sldId id="273" r:id="rId23"/>
    <p:sldId id="277" r:id="rId24"/>
    <p:sldId id="278" r:id="rId25"/>
    <p:sldId id="27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908D0-167D-3232-0340-C52CEB82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A78081-8830-3364-8FF3-D332C8A32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44FA0-5AD1-A9AE-A702-62CB59DE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B48CF-8FA2-2DDE-286B-0A0D311C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58D25-0512-6B4C-9727-56F69E7A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91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3CD2C-4241-C6ED-8CC9-74A55E32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82371-935B-43D7-FE1E-978AAD3F3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7DE1A-A765-91E4-76B8-CC0D7542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80F68-D37A-F30A-8545-4DC9642C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CB51F-5885-2A99-6402-831EBD52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90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04E9A6-F76D-1D6F-1CC8-7A0048790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FF0F1B-96EF-85CB-1A73-2F90363CC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C81C5-0425-AB3E-3338-370F5E97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A8B03-F137-2DD1-C8BD-A0C3D361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AF24D-35EB-169E-7A05-0BAD375D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99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7BFCF-24F7-3C58-25B8-3136A8B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D61AA-46C2-C0A5-CFF0-4C9A43053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6E72C-5BEC-F2E4-C01D-F8351D06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D5EC3-7095-61D9-7465-B15F6B75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F8E79-2D24-6CC9-88D8-8F050153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937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A39DA-BA34-0830-A5BF-E757FA81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5BA94-AFB2-6896-510B-14C7DD7C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F5C9-7E99-90B2-218A-FC280F40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F52B6-FC11-DD10-6418-0EC37D88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E8595-BB82-CDAF-FAA1-A5114BAD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827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D9551-C577-F43F-3994-6047E044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BCB4A-9696-ADCA-0EB7-C349664F5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5E1CD-56B8-9154-F37D-08DDA11AA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0BDAA4-A9D5-D3C9-60B9-027815B2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02CB26-C3F6-7637-D146-C39086A6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F11A6-63BD-38D1-C77D-2AE4B390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321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D13E2-1AB8-8D59-C965-A09848BA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40EA01-D242-DD93-EF5E-7ED58573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10D908-C22B-FD63-4277-C1AB97E06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D0F43-D742-8F4A-7296-0645CDABD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F0D3A1-5925-EF9A-0903-82E7931A8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913A6B-0FE8-DCE0-4741-15A07DC1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F80A59-9D39-D127-A2D1-2AE9177A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1AE8B7-7677-B9C6-6731-28441439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156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D0ACC-B4B8-9A3B-B521-20DE4B4D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4F9FC-DD95-C4CB-81E3-AAB57B78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3F81D-B61F-8E5F-756B-B8039DC0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AA0A7-84C6-854F-DCEA-B019E3F9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25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A4AE95-98E8-94B6-9EBA-468613DB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15770B-45C8-F88C-BC91-5EEEA34B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4D42E-A0BE-302B-DBBA-12E5F9B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23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38E90-8F5A-5418-B873-4FE0DE1A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92B769-F2CC-EE9C-940C-2C980096D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9B1E9B-930E-340B-2765-CC4F9F29C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F23DD-64F7-73BE-9E84-9142BAA7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619E06-54F1-8071-BAC2-864A86B6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4A0C4-E52F-740C-3837-2DBE68E6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66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C4064-8293-325F-49C6-CDC5C426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4362CB-B358-5EAA-7F31-5A5869559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84E515-F541-E3BA-A324-54E09378A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F5F1E-1DEC-B33F-22CB-FC191654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C1B024-B5A8-D9A2-61A3-EEBC7CC3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5D4FE-C4FC-461D-49B2-A8F7374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99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9F6C3-79F3-9467-9F92-106AE20D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6B655-2F50-7966-2128-C934C9D44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A3192-4F02-6259-8A01-10249A11C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July 17,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4A96D-5063-93C4-C195-58D715878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3721C-D870-03DF-D334-405E5C75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7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0.png"/><Relationship Id="rId3" Type="http://schemas.openxmlformats.org/officeDocument/2006/relationships/image" Target="../media/image75.jpeg"/><Relationship Id="rId7" Type="http://schemas.openxmlformats.org/officeDocument/2006/relationships/image" Target="../media/image81.png"/><Relationship Id="rId12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10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2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240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br>
              <a:rPr lang="en-US" altLang="ko-KR" sz="4800" dirty="0"/>
            </a:b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7835" y="323134"/>
            <a:ext cx="7033116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674974" y="2709606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557443" y="270960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2400655" y="270960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4036485" y="270960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4782818" y="270960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362485" y="3215037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324" y="323134"/>
            <a:ext cx="709362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blipFill>
                <a:blip r:embed="rId5"/>
                <a:stretch>
                  <a:fillRect l="-478" t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5163" y="323134"/>
            <a:ext cx="69557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패턴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액추에이터는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개의 링과 상판과 하판이 결합함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128" b="-4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높이 </a:t>
            </a:r>
            <a:r>
              <a:rPr lang="en-US" altLang="ko-KR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링 내부 부피는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수축과 관계없이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r>
                  <a:rPr lang="ko-KR" altLang="en-US"/>
                  <a:t>따라서 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내부 부피는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02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err="1"/>
                  <a:t>액추에이터</a:t>
                </a:r>
                <a:r>
                  <a:rPr lang="ko-KR" altLang="en-US"/>
                  <a:t> </a:t>
                </a:r>
                <a:r>
                  <a:rPr lang="en-US" altLang="ko-KR"/>
                  <a:t>1</a:t>
                </a:r>
                <a:r>
                  <a:rPr lang="ko-KR" altLang="en-US"/>
                  <a:t>층의 내부 부피에 대하여 우리가 세운 식과 </a:t>
                </a:r>
                <a:endParaRPr lang="en-US" altLang="ko-KR"/>
              </a:p>
              <a:p>
                <a:r>
                  <a:rPr lang="ko-KR" altLang="en-US" err="1"/>
                  <a:t>인벤터</a:t>
                </a:r>
                <a:r>
                  <a:rPr lang="ko-KR" altLang="en-US"/>
                  <a:t> 모델링의 내부 부피 계산 결과를 비교하여 식을 검증한다</a:t>
                </a:r>
                <a:r>
                  <a:rPr lang="en-US" altLang="ko-KR"/>
                  <a:t>. (60</a:t>
                </a:r>
                <a:r>
                  <a:rPr lang="ko-KR" altLang="en-US"/>
                  <a:t>도</a:t>
                </a:r>
                <a:r>
                  <a:rPr lang="en-US" altLang="ko-KR"/>
                  <a:t>, 30</a:t>
                </a:r>
                <a:r>
                  <a:rPr lang="ko-KR" altLang="en-US"/>
                  <a:t>도</a:t>
                </a:r>
                <a:r>
                  <a:rPr lang="en-US" altLang="ko-KR"/>
                  <a:t>, 1</a:t>
                </a:r>
                <a:r>
                  <a:rPr lang="ko-KR" altLang="en-US"/>
                  <a:t>도일 때</a:t>
                </a:r>
                <a:r>
                  <a:rPr lang="en-US" altLang="ko-KR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231819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</a:t>
                          </a:r>
                          <a:r>
                            <a:rPr lang="ko-KR" altLang="en-US"/>
                            <a:t>도</a:t>
                          </a:r>
                          <a:endParaRPr lang="en-US" altLang="ko-KR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err="1"/>
                            <a:t>인벤터</a:t>
                          </a:r>
                          <a:r>
                            <a:rPr lang="ko-KR" altLang="en-US"/>
                            <a:t> </a:t>
                          </a:r>
                          <a:r>
                            <a:rPr lang="en-US" altLang="ko-KR" err="1"/>
                            <a:t>Iproperties</a:t>
                          </a:r>
                          <a:r>
                            <a:rPr lang="en-US" altLang="ko-KR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/>
                            <a:t>내부 체적</a:t>
                          </a:r>
                          <a:endParaRPr lang="en-US" altLang="ko-KR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68768.215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33235.148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1085.816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부피 </a:t>
                          </a:r>
                          <a:r>
                            <a:rPr lang="ko-KR" altLang="en-US" err="1"/>
                            <a:t>모델식</a:t>
                          </a:r>
                          <a:r>
                            <a:rPr lang="ko-KR" altLang="en-US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oMath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/>
                            <a:t>69145.991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33441.319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1084.566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0.549 %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0.620 %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0.115 %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65625" r="-300599" b="-1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F7C9D-660E-3D89-0547-1E63FC57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62" y="1218867"/>
            <a:ext cx="770680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4529" y="323134"/>
            <a:ext cx="8606422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ko-KR" altLang="en-US" dirty="0"/>
                  <a:t>은 다음과 같다</a:t>
                </a:r>
                <a:r>
                  <a:rPr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 err="1"/>
                  <a:t>컴프레셔로부터의</a:t>
                </a:r>
                <a:r>
                  <a:rPr lang="ko-KR" altLang="en-US" dirty="0"/>
                  <a:t>  압력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에 의한 힘은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dirty="0"/>
                  <a:t>탄성계수가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인 </a:t>
                </a:r>
                <a:r>
                  <a:rPr lang="en-US" altLang="ko-KR" dirty="0"/>
                  <a:t>TPU</a:t>
                </a:r>
                <a:r>
                  <a:rPr lang="ko-KR" altLang="en-US" dirty="0"/>
                  <a:t>로 제작된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/>
                  <a:t>이므로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blipFill>
                <a:blip r:embed="rId2"/>
                <a:stretch>
                  <a:fillRect l="-485" t="-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294" y="323134"/>
            <a:ext cx="867365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/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액추에이터가 수축함에 따라  발생하는 힘</a:t>
                </a:r>
                <a:r>
                  <a:rPr lang="en-US" altLang="ko-KR"/>
                  <a:t>-</a:t>
                </a:r>
                <a:r>
                  <a:rPr lang="ko-KR" altLang="en-US"/>
                  <a:t>변위 그래프는 오른쪽과 같다</a:t>
                </a:r>
                <a:r>
                  <a:rPr lang="en-US" altLang="ko-KR"/>
                  <a:t>. (</a:t>
                </a:r>
                <a:r>
                  <a:rPr lang="ko-KR" altLang="en-US"/>
                  <a:t>탄성력 제외</a:t>
                </a:r>
                <a:r>
                  <a:rPr lang="en-US" altLang="ko-KR"/>
                  <a:t>)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blipFill>
                <a:blip r:embed="rId3"/>
                <a:stretch>
                  <a:fillRect l="-879" t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425F315-734B-1BF2-56F9-B3D15025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89" y="3200412"/>
            <a:ext cx="4158058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253" y="323134"/>
            <a:ext cx="859969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옆면이 잘 구부러지는 </a:t>
                </a:r>
                <a:r>
                  <a:rPr lang="en-US" altLang="ko-KR" dirty="0"/>
                  <a:t>TPU </a:t>
                </a:r>
                <a:r>
                  <a:rPr lang="ko-KR" altLang="en-US" dirty="0"/>
                  <a:t>소재를 사용해서 </a:t>
                </a:r>
                <a:endParaRPr lang="en-US" altLang="ko-KR" dirty="0"/>
              </a:p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수축 시 반대방향으로 탄성력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 발생함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전자저울을 이용하여 측정함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수직으로 누르고 </a:t>
                </a:r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펴지려는걸</a:t>
                </a:r>
                <a:r>
                  <a:rPr lang="ko-KR" altLang="en-US" dirty="0"/>
                  <a:t> 버티는 힘을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회 측정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blipFill>
                <a:blip r:embed="rId2"/>
                <a:stretch>
                  <a:fillRect l="-666" t="-3046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저울, 텍스트, 실내이(가) 표시된 사진&#10;&#10;자동 생성된 설명">
            <a:extLst>
              <a:ext uri="{FF2B5EF4-FFF2-40B4-BE49-F238E27FC236}">
                <a16:creationId xmlns:a16="http://schemas.microsoft.com/office/drawing/2014/main" id="{17C43F66-797A-5395-A410-105171979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7" t="2745" r="20231" b="6744"/>
          <a:stretch/>
        </p:blipFill>
        <p:spPr>
          <a:xfrm>
            <a:off x="670617" y="3192918"/>
            <a:ext cx="2130754" cy="2165683"/>
          </a:xfrm>
          <a:prstGeom prst="rect">
            <a:avLst/>
          </a:prstGeom>
        </p:spPr>
      </p:pic>
      <p:pic>
        <p:nvPicPr>
          <p:cNvPr id="8" name="그림 7" descr="저울, 실내이(가) 표시된 사진&#10;&#10;자동 생성된 설명">
            <a:extLst>
              <a:ext uri="{FF2B5EF4-FFF2-40B4-BE49-F238E27FC236}">
                <a16:creationId xmlns:a16="http://schemas.microsoft.com/office/drawing/2014/main" id="{2F26BD19-40A9-572B-2CC5-F6380E4A0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5713" r="20714" b="2055"/>
          <a:stretch/>
        </p:blipFill>
        <p:spPr>
          <a:xfrm>
            <a:off x="3409795" y="3192918"/>
            <a:ext cx="2090355" cy="2165683"/>
          </a:xfrm>
          <a:prstGeom prst="rect">
            <a:avLst/>
          </a:prstGeom>
        </p:spPr>
      </p:pic>
      <p:pic>
        <p:nvPicPr>
          <p:cNvPr id="10" name="그림 9" descr="저울, 텍스트, 사람, 실내이(가) 표시된 사진&#10;&#10;자동 생성된 설명">
            <a:extLst>
              <a:ext uri="{FF2B5EF4-FFF2-40B4-BE49-F238E27FC236}">
                <a16:creationId xmlns:a16="http://schemas.microsoft.com/office/drawing/2014/main" id="{27F05114-CB8F-0D27-D84D-AFE4129DD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0" t="2763" r="14933"/>
          <a:stretch/>
        </p:blipFill>
        <p:spPr>
          <a:xfrm>
            <a:off x="6108574" y="3201478"/>
            <a:ext cx="1993557" cy="2166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/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측정한 값에 중력가속도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=9.8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을 곱하여 힘 계산</a:t>
                </a:r>
                <a:endParaRPr lang="en-US" altLang="ko-KR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blipFill>
                <a:blip r:embed="rId6"/>
                <a:stretch>
                  <a:fillRect l="-813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7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3AC48-B46B-F48B-1218-736E7BE19DE4}"/>
              </a:ext>
            </a:extLst>
          </p:cNvPr>
          <p:cNvSpPr txBox="1"/>
          <p:nvPr/>
        </p:nvSpPr>
        <p:spPr>
          <a:xfrm>
            <a:off x="477805" y="535407"/>
            <a:ext cx="60528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고려할 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/>
              <a:t>수축률</a:t>
            </a:r>
            <a:r>
              <a:rPr lang="en-US" altLang="ko-KR" dirty="0"/>
              <a:t>(</a:t>
            </a:r>
            <a:r>
              <a:rPr lang="ko-KR" altLang="en-US" dirty="0"/>
              <a:t>최초 길이 대비 수축길이</a:t>
            </a:r>
            <a:r>
              <a:rPr lang="en-US" altLang="ko-KR" dirty="0"/>
              <a:t>)</a:t>
            </a:r>
            <a:r>
              <a:rPr lang="ko-KR" altLang="en-US" dirty="0"/>
              <a:t>이 커야 함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탄성력이 작아야 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수축률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벽의 두께를 줄이거나 링의 높이를 줄이면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 </a:t>
            </a:r>
            <a:r>
              <a:rPr lang="ko-KR" altLang="en-US" dirty="0" err="1"/>
              <a:t>액추에이터가</a:t>
            </a:r>
            <a:r>
              <a:rPr lang="ko-KR" altLang="en-US" dirty="0"/>
              <a:t> </a:t>
            </a:r>
            <a:r>
              <a:rPr lang="ko-KR" altLang="en-US" dirty="0" err="1"/>
              <a:t>공압에</a:t>
            </a:r>
            <a:r>
              <a:rPr lang="ko-KR" altLang="en-US" dirty="0"/>
              <a:t> 의해 접힐 때 찢어질 가능성 때문에 </a:t>
            </a:r>
            <a:r>
              <a:rPr lang="en-US" altLang="ko-KR" dirty="0"/>
              <a:t>t=2mm</a:t>
            </a:r>
            <a:r>
              <a:rPr lang="ko-KR" altLang="en-US" dirty="0"/>
              <a:t>로 제작함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t</a:t>
            </a:r>
            <a:r>
              <a:rPr lang="ko-KR" altLang="en-US" dirty="0"/>
              <a:t>를 없애고 제작해도 안전하다고 판단하고 </a:t>
            </a:r>
            <a:r>
              <a:rPr lang="en-US" altLang="ko-KR" dirty="0"/>
              <a:t>t</a:t>
            </a:r>
            <a:r>
              <a:rPr lang="ko-KR" altLang="en-US" dirty="0"/>
              <a:t>를 제거함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처음엔 </a:t>
            </a:r>
            <a:r>
              <a:rPr lang="en-US" altLang="ko-KR" dirty="0"/>
              <a:t>5mm</a:t>
            </a:r>
            <a:r>
              <a:rPr lang="ko-KR" altLang="en-US" dirty="0"/>
              <a:t>의 높이를 가진 링을 사용한 </a:t>
            </a:r>
            <a:r>
              <a:rPr lang="ko-KR" altLang="en-US" dirty="0" err="1"/>
              <a:t>액추에이터를</a:t>
            </a:r>
            <a:r>
              <a:rPr lang="ko-KR" altLang="en-US" dirty="0"/>
              <a:t> 만들었고</a:t>
            </a:r>
            <a:r>
              <a:rPr lang="en-US" altLang="ko-KR" dirty="0"/>
              <a:t>, </a:t>
            </a:r>
            <a:r>
              <a:rPr lang="ko-KR" altLang="en-US" dirty="0" err="1"/>
              <a:t>수축률을</a:t>
            </a:r>
            <a:r>
              <a:rPr lang="ko-KR" altLang="en-US" dirty="0"/>
              <a:t> 높이기 위해 </a:t>
            </a:r>
            <a:r>
              <a:rPr lang="en-US" altLang="ko-KR" dirty="0"/>
              <a:t>3.4mm </a:t>
            </a:r>
            <a:r>
              <a:rPr lang="ko-KR" altLang="en-US" dirty="0"/>
              <a:t>높이로 바꿈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벽의 두께는 처음에 </a:t>
            </a:r>
            <a:r>
              <a:rPr lang="en-US" altLang="ko-KR" dirty="0"/>
              <a:t>0.8mm</a:t>
            </a:r>
            <a:r>
              <a:rPr lang="ko-KR" altLang="en-US" dirty="0"/>
              <a:t>로 제작</a:t>
            </a:r>
            <a:r>
              <a:rPr lang="en-US" altLang="ko-KR" dirty="0"/>
              <a:t>(0.4mm</a:t>
            </a:r>
            <a:r>
              <a:rPr lang="ko-KR" altLang="en-US" dirty="0"/>
              <a:t>의 </a:t>
            </a:r>
            <a:r>
              <a:rPr lang="en-US" altLang="ko-KR" dirty="0"/>
              <a:t>3d </a:t>
            </a:r>
            <a:r>
              <a:rPr lang="ko-KR" altLang="en-US" dirty="0"/>
              <a:t>프린터 노즐을 이용하여 </a:t>
            </a:r>
            <a:r>
              <a:rPr lang="en-US" altLang="ko-KR" dirty="0"/>
              <a:t>2</a:t>
            </a:r>
            <a:r>
              <a:rPr lang="ko-KR" altLang="en-US" dirty="0"/>
              <a:t>줄로 프린팅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0.6mm, 0.4mm </a:t>
            </a:r>
            <a:r>
              <a:rPr lang="ko-KR" altLang="en-US" dirty="0"/>
              <a:t>두께로 줄여서 제작하여 공기가 </a:t>
            </a:r>
            <a:r>
              <a:rPr lang="ko-KR" altLang="en-US" dirty="0" err="1"/>
              <a:t>새는지와</a:t>
            </a:r>
            <a:r>
              <a:rPr lang="ko-KR" altLang="en-US" dirty="0"/>
              <a:t> 프린팅 품질 등을 시험</a:t>
            </a:r>
            <a:endParaRPr lang="en-US" altLang="ko-KR" dirty="0"/>
          </a:p>
        </p:txBody>
      </p:sp>
      <p:pic>
        <p:nvPicPr>
          <p:cNvPr id="5" name="그림 4" descr="벽, 예술, 빛이(가) 표시된 사진&#10;&#10;자동 생성된 설명">
            <a:extLst>
              <a:ext uri="{FF2B5EF4-FFF2-40B4-BE49-F238E27FC236}">
                <a16:creationId xmlns:a16="http://schemas.microsoft.com/office/drawing/2014/main" id="{9B1196DC-7712-61F2-6A08-3B92D04D0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2076" r="44302" b="2001"/>
          <a:stretch/>
        </p:blipFill>
        <p:spPr>
          <a:xfrm>
            <a:off x="6840813" y="1514405"/>
            <a:ext cx="1773798" cy="3493739"/>
          </a:xfrm>
          <a:prstGeom prst="rect">
            <a:avLst/>
          </a:prstGeom>
        </p:spPr>
      </p:pic>
      <p:pic>
        <p:nvPicPr>
          <p:cNvPr id="8" name="그림 7" descr="벽, 예술, 꽃병, 블랙이(가) 표시된 사진&#10;&#10;자동 생성된 설명">
            <a:extLst>
              <a:ext uri="{FF2B5EF4-FFF2-40B4-BE49-F238E27FC236}">
                <a16:creationId xmlns:a16="http://schemas.microsoft.com/office/drawing/2014/main" id="{3C281825-765F-7690-E679-752A0B54C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4" t="4643" r="31417"/>
          <a:stretch/>
        </p:blipFill>
        <p:spPr>
          <a:xfrm>
            <a:off x="9461247" y="1760047"/>
            <a:ext cx="1913720" cy="314883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4C79E7-26C3-DD11-7987-CB4F7B0BB929}"/>
              </a:ext>
            </a:extLst>
          </p:cNvPr>
          <p:cNvCxnSpPr>
            <a:cxnSpLocks/>
          </p:cNvCxnSpPr>
          <p:nvPr/>
        </p:nvCxnSpPr>
        <p:spPr>
          <a:xfrm>
            <a:off x="8794651" y="3367443"/>
            <a:ext cx="5492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8EEF7-99E3-B835-54D3-23E976ECF34E}"/>
              </a:ext>
            </a:extLst>
          </p:cNvPr>
          <p:cNvCxnSpPr>
            <a:cxnSpLocks/>
          </p:cNvCxnSpPr>
          <p:nvPr/>
        </p:nvCxnSpPr>
        <p:spPr>
          <a:xfrm>
            <a:off x="8269135" y="401474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214329B-97A5-80DD-5499-DCFA1DDA3E8B}"/>
              </a:ext>
            </a:extLst>
          </p:cNvPr>
          <p:cNvCxnSpPr>
            <a:cxnSpLocks/>
          </p:cNvCxnSpPr>
          <p:nvPr/>
        </p:nvCxnSpPr>
        <p:spPr>
          <a:xfrm>
            <a:off x="8269135" y="4135354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AEA3A2-38FA-9E0D-7708-344C771893A3}"/>
              </a:ext>
            </a:extLst>
          </p:cNvPr>
          <p:cNvCxnSpPr>
            <a:cxnSpLocks/>
          </p:cNvCxnSpPr>
          <p:nvPr/>
        </p:nvCxnSpPr>
        <p:spPr>
          <a:xfrm flipV="1">
            <a:off x="8445777" y="4135354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73524-D4C6-A6DE-B602-C6AC0D1EA278}"/>
              </a:ext>
            </a:extLst>
          </p:cNvPr>
          <p:cNvCxnSpPr>
            <a:cxnSpLocks/>
          </p:cNvCxnSpPr>
          <p:nvPr/>
        </p:nvCxnSpPr>
        <p:spPr>
          <a:xfrm>
            <a:off x="8445777" y="3761079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2A7985-2651-6C4E-F807-F16C32D9697E}"/>
              </a:ext>
            </a:extLst>
          </p:cNvPr>
          <p:cNvCxnSpPr>
            <a:cxnSpLocks/>
          </p:cNvCxnSpPr>
          <p:nvPr/>
        </p:nvCxnSpPr>
        <p:spPr>
          <a:xfrm>
            <a:off x="9357640" y="4012816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96533A-EB4F-DE7D-2F7D-EA1CA7DEFA78}"/>
              </a:ext>
            </a:extLst>
          </p:cNvPr>
          <p:cNvCxnSpPr>
            <a:cxnSpLocks/>
          </p:cNvCxnSpPr>
          <p:nvPr/>
        </p:nvCxnSpPr>
        <p:spPr>
          <a:xfrm>
            <a:off x="9357640" y="4133427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5BF2B0-EA3E-E7EB-8A83-E0B97456655F}"/>
              </a:ext>
            </a:extLst>
          </p:cNvPr>
          <p:cNvCxnSpPr>
            <a:cxnSpLocks/>
          </p:cNvCxnSpPr>
          <p:nvPr/>
        </p:nvCxnSpPr>
        <p:spPr>
          <a:xfrm flipV="1">
            <a:off x="9534282" y="4133427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DFEB321-93D8-44F7-D160-904C7BB3E991}"/>
              </a:ext>
            </a:extLst>
          </p:cNvPr>
          <p:cNvCxnSpPr>
            <a:cxnSpLocks/>
          </p:cNvCxnSpPr>
          <p:nvPr/>
        </p:nvCxnSpPr>
        <p:spPr>
          <a:xfrm>
            <a:off x="9534282" y="3759152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/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/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/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63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blipFill>
                <a:blip r:embed="rId8"/>
                <a:stretch>
                  <a:fillRect l="-2727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/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74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blipFill>
                <a:blip r:embed="rId9"/>
                <a:stretch>
                  <a:fillRect l="-2305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119C11B-4EAB-8036-5D34-7445E587F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13" y="4950946"/>
            <a:ext cx="1800477" cy="163376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2D1DF1-1E82-2B07-96C7-F051910CD8D2}"/>
              </a:ext>
            </a:extLst>
          </p:cNvPr>
          <p:cNvCxnSpPr>
            <a:cxnSpLocks/>
          </p:cNvCxnSpPr>
          <p:nvPr/>
        </p:nvCxnSpPr>
        <p:spPr>
          <a:xfrm>
            <a:off x="6940573" y="5863066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21DA91-5659-6BDE-794C-DEAC93521C83}"/>
              </a:ext>
            </a:extLst>
          </p:cNvPr>
          <p:cNvCxnSpPr>
            <a:cxnSpLocks/>
          </p:cNvCxnSpPr>
          <p:nvPr/>
        </p:nvCxnSpPr>
        <p:spPr>
          <a:xfrm>
            <a:off x="6925139" y="5921684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B6B7DA-21DF-E43C-9EAC-F22A9539A9DD}"/>
              </a:ext>
            </a:extLst>
          </p:cNvPr>
          <p:cNvCxnSpPr>
            <a:cxnSpLocks/>
          </p:cNvCxnSpPr>
          <p:nvPr/>
        </p:nvCxnSpPr>
        <p:spPr>
          <a:xfrm flipV="1">
            <a:off x="6909705" y="6002293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DBB89-8189-968D-0045-2B764365E0AE}"/>
              </a:ext>
            </a:extLst>
          </p:cNvPr>
          <p:cNvCxnSpPr>
            <a:cxnSpLocks/>
          </p:cNvCxnSpPr>
          <p:nvPr/>
        </p:nvCxnSpPr>
        <p:spPr>
          <a:xfrm flipH="1">
            <a:off x="7064362" y="5678187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/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A480A0D-7236-D0C8-7C23-1A820F5F4D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1246" y="4908882"/>
            <a:ext cx="1835161" cy="167582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E5C707-9230-DCDF-E4B3-D4B5737F65CE}"/>
              </a:ext>
            </a:extLst>
          </p:cNvPr>
          <p:cNvCxnSpPr>
            <a:cxnSpLocks/>
          </p:cNvCxnSpPr>
          <p:nvPr/>
        </p:nvCxnSpPr>
        <p:spPr>
          <a:xfrm>
            <a:off x="9631543" y="5817959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F0C202-A127-F2F4-BF8C-BD2956C2CB6A}"/>
              </a:ext>
            </a:extLst>
          </p:cNvPr>
          <p:cNvCxnSpPr>
            <a:cxnSpLocks/>
          </p:cNvCxnSpPr>
          <p:nvPr/>
        </p:nvCxnSpPr>
        <p:spPr>
          <a:xfrm>
            <a:off x="9616109" y="5876577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D1372E-D637-1AC7-4576-CAD0EE492C21}"/>
              </a:ext>
            </a:extLst>
          </p:cNvPr>
          <p:cNvCxnSpPr>
            <a:cxnSpLocks/>
          </p:cNvCxnSpPr>
          <p:nvPr/>
        </p:nvCxnSpPr>
        <p:spPr>
          <a:xfrm flipV="1">
            <a:off x="9600675" y="5957186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FCA548-65C3-659D-2C97-5D27F8B2B37B}"/>
              </a:ext>
            </a:extLst>
          </p:cNvPr>
          <p:cNvCxnSpPr>
            <a:cxnSpLocks/>
          </p:cNvCxnSpPr>
          <p:nvPr/>
        </p:nvCxnSpPr>
        <p:spPr>
          <a:xfrm flipH="1">
            <a:off x="9755332" y="5633080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/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/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커야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ko-KR" altLang="en-US" dirty="0"/>
                  <a:t>에서 알 수 있듯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층 한 개의 부피와 층 높이가 달라지면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달라질 수 있음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 높이에 따른 영향을 알아보기 위해 총 높이를 </a:t>
                </a:r>
                <a:r>
                  <a:rPr lang="en-US" altLang="ko-KR" dirty="0"/>
                  <a:t>140mm</a:t>
                </a:r>
                <a:r>
                  <a:rPr lang="ko-KR" altLang="en-US" dirty="0"/>
                  <a:t>로 유지하고 패턴 개수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층 개수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조절해 한 층의 높이를 달리하여 여러 모델식을 만들어 비교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층이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~10</a:t>
                </a:r>
                <a:r>
                  <a:rPr lang="ko-KR" altLang="en-US" dirty="0"/>
                  <a:t>개일 때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</m:oMath>
                </a14:m>
                <a:r>
                  <a:rPr lang="ko-KR" altLang="en-US" dirty="0"/>
                  <a:t>를 비교한 그래프이다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blipFill>
                <a:blip r:embed="rId2"/>
                <a:stretch>
                  <a:fillRect l="-905" t="-856" b="-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4572D29-9437-5CBC-7322-B4B9A7F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1379364"/>
            <a:ext cx="1967865" cy="15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58A12A-12FF-A703-73F7-212F23B4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54DA1E-F42A-3089-50B3-3911B7B9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8E3A0-6BAC-0DE5-9420-34A42137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3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48FA14-6E5A-0F21-150B-48A8E41F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98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9EFC7FF-64CF-B450-EAD8-D15C4580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3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5220B93-F146-56F1-DF06-97274390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1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C38718-F042-6974-83ED-B332388E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40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E45A710-DC3D-6928-7346-8EADB8E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568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7DFBFA88-80ED-E1B4-1E23-0FD6F8CB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1379364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0557C10-A691-F08A-1194-B9FB7EF03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075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300" y="1545776"/>
            <a:ext cx="235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높이 </a:t>
            </a:r>
            <a:r>
              <a:rPr lang="en-US" altLang="ko-KR" dirty="0"/>
              <a:t>= L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55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5" y="6207794"/>
            <a:ext cx="43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정팔각형 상판</a:t>
            </a:r>
            <a:r>
              <a:rPr lang="en-US" altLang="ko-KR"/>
              <a:t>, </a:t>
            </a:r>
            <a:r>
              <a:rPr lang="ko-KR" altLang="en-US"/>
              <a:t>하판</a:t>
            </a:r>
            <a:r>
              <a:rPr lang="en-US" altLang="ko-KR"/>
              <a:t>, </a:t>
            </a:r>
            <a:r>
              <a:rPr lang="ko-KR" altLang="en-US"/>
              <a:t>링</a:t>
            </a:r>
            <a:endParaRPr lang="en-US" altLang="ko-KR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78902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링</a:t>
            </a:r>
            <a:r>
              <a:rPr lang="en-US" altLang="ko-KR"/>
              <a:t>(</a:t>
            </a:r>
            <a:r>
              <a:rPr lang="ko-KR" altLang="en-US"/>
              <a:t>상판과 하판 동일</a:t>
            </a:r>
            <a:r>
              <a:rPr lang="en-US" altLang="ko-KR"/>
              <a:t>)</a:t>
            </a:r>
            <a:r>
              <a:rPr lang="ko-KR" altLang="en-US"/>
              <a:t>의 높이 </a:t>
            </a:r>
            <a:r>
              <a:rPr lang="en-US" altLang="ko-KR"/>
              <a:t>= s = 3.4 mm</a:t>
            </a:r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/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blipFill>
                <a:blip r:embed="rId5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blipFill>
                <a:blip r:embed="rId6"/>
                <a:stretch>
                  <a:fillRect l="-902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F_max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낮아지고</a:t>
            </a:r>
            <a:endParaRPr lang="en-US" altLang="ko-KR"/>
          </a:p>
          <a:p>
            <a:r>
              <a:rPr lang="en-US" altLang="ko-KR" err="1"/>
              <a:t>F_min</a:t>
            </a:r>
            <a:r>
              <a:rPr lang="ko-KR" altLang="en-US"/>
              <a:t>은 층 개수가 </a:t>
            </a:r>
            <a:r>
              <a:rPr lang="ko-KR" altLang="en-US" err="1"/>
              <a:t>많아짐에</a:t>
            </a:r>
            <a:r>
              <a:rPr lang="ko-KR" altLang="en-US"/>
              <a:t> 따라 커진다</a:t>
            </a:r>
            <a:r>
              <a:rPr lang="en-US" altLang="ko-KR"/>
              <a:t>.</a:t>
            </a:r>
          </a:p>
          <a:p>
            <a:r>
              <a:rPr lang="ko-KR" altLang="en-US"/>
              <a:t>따라서 </a:t>
            </a:r>
            <a:r>
              <a:rPr lang="en-US" altLang="ko-KR" err="1"/>
              <a:t>F_dif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작아진다</a:t>
            </a:r>
            <a:r>
              <a:rPr lang="en-US" altLang="ko-KR"/>
              <a:t>.</a:t>
            </a:r>
          </a:p>
          <a:p>
            <a:r>
              <a:rPr lang="ko-KR" altLang="en-US"/>
              <a:t>층의 개수가 많아지면 </a:t>
            </a:r>
            <a:r>
              <a:rPr lang="ko-KR" altLang="en-US" err="1"/>
              <a:t>액추에이터의</a:t>
            </a:r>
            <a:r>
              <a:rPr lang="ko-KR" altLang="en-US"/>
              <a:t> 힘이 강해지나 접히는 구간이 많아져 </a:t>
            </a:r>
            <a:r>
              <a:rPr lang="ko-KR" altLang="en-US" err="1"/>
              <a:t>수축률은</a:t>
            </a:r>
            <a:r>
              <a:rPr lang="ko-KR" altLang="en-US"/>
              <a:t> 감소한다</a:t>
            </a:r>
            <a:r>
              <a:rPr lang="en-US" altLang="ko-KR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D282B-B8D6-D7B4-F87E-E016E9E7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F39DC9-6929-5AEE-ED4E-A37F49B8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18" y="3393183"/>
            <a:ext cx="3694782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E658B02-6756-9585-8D7C-83D91CBB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0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AB98CED-8364-7A56-1536-DE9978B9B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3397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단면의 모양 또한 부피에 영향을 줄 수 있는 요인으로</a:t>
            </a:r>
            <a:r>
              <a:rPr lang="en-US" altLang="ko-KR" dirty="0"/>
              <a:t>, </a:t>
            </a:r>
            <a:r>
              <a:rPr lang="ko-KR" altLang="en-US" dirty="0" err="1"/>
              <a:t>액추에이터</a:t>
            </a:r>
            <a:r>
              <a:rPr lang="ko-KR" altLang="en-US" dirty="0"/>
              <a:t> 힘이 달라짐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단면이 다른 </a:t>
            </a:r>
            <a:r>
              <a:rPr lang="ko-KR" altLang="en-US" dirty="0" err="1"/>
              <a:t>액추에이터</a:t>
            </a:r>
            <a:r>
              <a:rPr lang="ko-KR" altLang="en-US" dirty="0"/>
              <a:t> 모델을 제작할 때 고려할 점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로봇의 같은 공간에 들어갈 수 있어야 하므로 단면상의 최대 길이</a:t>
            </a:r>
            <a:r>
              <a:rPr lang="en-US" altLang="ko-KR" dirty="0"/>
              <a:t>(ex, </a:t>
            </a:r>
            <a:r>
              <a:rPr lang="ko-KR" altLang="en-US" dirty="0"/>
              <a:t>정사각형에서는 대각선</a:t>
            </a:r>
            <a:r>
              <a:rPr lang="en-US" altLang="ko-KR" dirty="0"/>
              <a:t>, </a:t>
            </a:r>
            <a:r>
              <a:rPr lang="ko-KR" altLang="en-US" dirty="0"/>
              <a:t>원에서는 지름</a:t>
            </a:r>
            <a:r>
              <a:rPr lang="en-US" altLang="ko-KR" dirty="0"/>
              <a:t>)</a:t>
            </a:r>
            <a:r>
              <a:rPr lang="ko-KR" altLang="en-US" dirty="0"/>
              <a:t>를 같게 제작하여 효율을 비교해야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기본형상인 정팔각형에서 변형하여</a:t>
            </a:r>
            <a:r>
              <a:rPr lang="en-US" altLang="ko-KR" dirty="0"/>
              <a:t> </a:t>
            </a:r>
            <a:r>
              <a:rPr lang="ko-KR" altLang="en-US" dirty="0"/>
              <a:t>정사각형</a:t>
            </a:r>
            <a:r>
              <a:rPr lang="en-US" altLang="ko-KR" dirty="0"/>
              <a:t>, </a:t>
            </a:r>
            <a:r>
              <a:rPr lang="ko-KR" altLang="en-US" dirty="0"/>
              <a:t>사각형에 가까운 팔각형의 모델을 만들어 힘을 비교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고려할점</a:t>
            </a:r>
            <a:r>
              <a:rPr lang="en-US" altLang="ko-KR" dirty="0"/>
              <a:t>: </a:t>
            </a:r>
            <a:r>
              <a:rPr lang="ko-KR" altLang="en-US" dirty="0"/>
              <a:t>단면 모양을 바꿀 때</a:t>
            </a:r>
            <a:r>
              <a:rPr lang="en-US" altLang="ko-KR" dirty="0"/>
              <a:t>, </a:t>
            </a:r>
            <a:r>
              <a:rPr lang="ko-KR" altLang="en-US" dirty="0"/>
              <a:t>같은 공간에 </a:t>
            </a:r>
            <a:r>
              <a:rPr lang="ko-KR" altLang="en-US" dirty="0" err="1"/>
              <a:t>액추에이터가</a:t>
            </a:r>
            <a:r>
              <a:rPr lang="ko-KR" altLang="en-US" dirty="0"/>
              <a:t> 들어갈 수 있어야 하므로 단면의 최대 길이</a:t>
            </a:r>
            <a:r>
              <a:rPr lang="en-US" altLang="ko-KR" dirty="0"/>
              <a:t>(</a:t>
            </a:r>
            <a:r>
              <a:rPr lang="ko-KR" altLang="en-US" dirty="0"/>
              <a:t>대각선의 최대 길이 </a:t>
            </a:r>
            <a:r>
              <a:rPr lang="en-US" altLang="ko-KR" dirty="0"/>
              <a:t>m)</a:t>
            </a:r>
            <a:r>
              <a:rPr lang="ko-KR" altLang="en-US" dirty="0"/>
              <a:t>를 똑같이 맞춤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8A04BA-E6B6-228D-5BD8-7B81E5974BA1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7932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462523" y="4528695"/>
            <a:ext cx="566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Cambria Math" panose="02040503050406030204" pitchFamily="18" charset="0"/>
              </a:rPr>
              <a:t>변수 단면 모양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로봇 팔에 들어가야 하므로 단면적의 최대거리를 맞춤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층 개수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같은 총 높이기준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n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에 따른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최대힘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최소힘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힘차이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수축률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 최적화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(s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줄이고 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t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없애기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최적화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양방향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단방향</a:t>
            </a:r>
            <a:r>
              <a:rPr lang="en-US" altLang="ko-KR" i="1" dirty="0">
                <a:latin typeface="Cambria Math" panose="02040503050406030204" pitchFamily="18" charset="0"/>
              </a:rPr>
              <a:t>, d </a:t>
            </a:r>
            <a:r>
              <a:rPr lang="ko-KR" altLang="en-US" i="1" dirty="0">
                <a:latin typeface="Cambria Math" panose="02040503050406030204" pitchFamily="18" charset="0"/>
              </a:rPr>
              <a:t>줄이기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 err="1">
                <a:latin typeface="Cambria Math" panose="02040503050406030204" pitchFamily="18" charset="0"/>
              </a:rPr>
              <a:t>접히는부분</a:t>
            </a:r>
            <a:r>
              <a:rPr lang="ko-KR" altLang="en-US" i="1" dirty="0">
                <a:latin typeface="Cambria Math" panose="02040503050406030204" pitchFamily="18" charset="0"/>
              </a:rPr>
              <a:t> 길이를 늘리면 탄성력이 줄어드는 경향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각도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탄성력 측정법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프린터 출력물 품질에 따른 제작 한계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A54CDE6-1877-7894-FACA-D360689332E7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/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ko-KR" altLang="en-US" dirty="0" err="1"/>
                  <a:t>몇각형인지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높이가 </a:t>
                </a:r>
                <a:r>
                  <a:rPr lang="ko-KR" altLang="en-US" dirty="0" err="1"/>
                  <a:t>몇인지에</a:t>
                </a:r>
                <a:r>
                  <a:rPr lang="ko-KR" altLang="en-US" dirty="0"/>
                  <a:t> 따른</a:t>
                </a:r>
                <a:endParaRPr lang="en-US" altLang="ko-KR" dirty="0"/>
              </a:p>
              <a:p>
                <a:r>
                  <a:rPr lang="en-US" altLang="ko-KR" dirty="0"/>
                  <a:t>F(h, N) </a:t>
                </a:r>
                <a:r>
                  <a:rPr lang="ko-KR" altLang="en-US" dirty="0"/>
                  <a:t>구해보기</a:t>
                </a:r>
                <a:endParaRPr lang="en-US" altLang="ko-KR" dirty="0"/>
              </a:p>
              <a:p>
                <a:r>
                  <a:rPr lang="en-US" altLang="ko-KR" dirty="0"/>
                  <a:t>X</a:t>
                </a:r>
                <a:r>
                  <a:rPr lang="ko-KR" altLang="en-US" dirty="0"/>
                  <a:t>축 </a:t>
                </a:r>
                <a:r>
                  <a:rPr lang="ko-KR" altLang="en-US" dirty="0" err="1"/>
                  <a:t>변위말고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수축률로</a:t>
                </a:r>
                <a:r>
                  <a:rPr lang="ko-KR" altLang="en-US" dirty="0"/>
                  <a:t> 바꾸기</a:t>
                </a:r>
                <a:endParaRPr lang="en-US" altLang="ko-KR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DABD6FA-D016-76C2-6F1F-D351D8F371FD}"/>
              </a:ext>
            </a:extLst>
          </p:cNvPr>
          <p:cNvSpPr/>
          <p:nvPr/>
        </p:nvSpPr>
        <p:spPr>
          <a:xfrm>
            <a:off x="6992471" y="1566581"/>
            <a:ext cx="1060704" cy="296211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C3E45-5B85-39AB-BF8D-7388B41F336A}"/>
                  </a:ext>
                </a:extLst>
              </p:cNvPr>
              <p:cNvSpPr txBox="1"/>
              <p:nvPr/>
            </p:nvSpPr>
            <p:spPr>
              <a:xfrm>
                <a:off x="7398430" y="4696385"/>
                <a:ext cx="248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C3E45-5B85-39AB-BF8D-7388B41F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430" y="4696385"/>
                <a:ext cx="248786" cy="276999"/>
              </a:xfrm>
              <a:prstGeom prst="rect">
                <a:avLst/>
              </a:prstGeom>
              <a:blipFill>
                <a:blip r:embed="rId3"/>
                <a:stretch>
                  <a:fillRect l="-17500" r="-15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146C613-F45D-36A3-5F17-16985C77ABFA}"/>
              </a:ext>
            </a:extLst>
          </p:cNvPr>
          <p:cNvSpPr txBox="1"/>
          <p:nvPr/>
        </p:nvSpPr>
        <p:spPr>
          <a:xfrm>
            <a:off x="6031881" y="4159362"/>
            <a:ext cx="1490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40C28"/>
                </a:solidFill>
                <a:latin typeface="Apple SD Gothic Neo"/>
              </a:rPr>
              <a:t>90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×(n-2)÷n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5A4E0-7B8A-A963-4646-F1FA9FB1F98C}"/>
                  </a:ext>
                </a:extLst>
              </p:cNvPr>
              <p:cNvSpPr txBox="1"/>
              <p:nvPr/>
            </p:nvSpPr>
            <p:spPr>
              <a:xfrm>
                <a:off x="8392485" y="3825424"/>
                <a:ext cx="247446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𝑁𝑡𝑎𝑛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90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−2)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÷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5A4E0-7B8A-A963-4646-F1FA9FB1F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5" y="3825424"/>
                <a:ext cx="2474460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736E9D-1862-042F-6E47-3CE727841A66}"/>
                  </a:ext>
                </a:extLst>
              </p:cNvPr>
              <p:cNvSpPr txBox="1"/>
              <p:nvPr/>
            </p:nvSpPr>
            <p:spPr>
              <a:xfrm>
                <a:off x="8392485" y="3543231"/>
                <a:ext cx="1247614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넓</m:t>
                    </m:r>
                  </m:oMath>
                </a14:m>
                <a:r>
                  <a:rPr lang="ko-KR" altLang="en-US" dirty="0"/>
                  <a:t>이</a:t>
                </a:r>
                <a:r>
                  <a:rPr lang="en-US" altLang="ko-KR" dirty="0"/>
                  <a:t>(N</a:t>
                </a:r>
                <a:r>
                  <a:rPr lang="ko-KR" altLang="en-US" dirty="0"/>
                  <a:t>각형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736E9D-1862-042F-6E47-3CE72784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5" y="3543231"/>
                <a:ext cx="1247614" cy="282193"/>
              </a:xfrm>
              <a:prstGeom prst="rect">
                <a:avLst/>
              </a:prstGeom>
              <a:blipFill>
                <a:blip r:embed="rId5"/>
                <a:stretch>
                  <a:fillRect l="-8824" t="-25532" r="-11275" b="-489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CC292-5C5D-F758-6C22-F417C4E1190F}"/>
                  </a:ext>
                </a:extLst>
              </p:cNvPr>
              <p:cNvSpPr txBox="1"/>
              <p:nvPr/>
            </p:nvSpPr>
            <p:spPr>
              <a:xfrm>
                <a:off x="8392484" y="4691191"/>
                <a:ext cx="2237415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대</m:t>
                    </m:r>
                  </m:oMath>
                </a14:m>
                <a:r>
                  <a:rPr lang="ko-KR" altLang="en-US" dirty="0"/>
                  <a:t>각선 길이</a:t>
                </a:r>
                <a:r>
                  <a:rPr lang="en-US" altLang="ko-KR" dirty="0"/>
                  <a:t>(N</a:t>
                </a:r>
                <a:r>
                  <a:rPr lang="ko-KR" altLang="en-US" dirty="0"/>
                  <a:t>각형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CC292-5C5D-F758-6C22-F417C4E1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4" y="4691191"/>
                <a:ext cx="2237415" cy="282193"/>
              </a:xfrm>
              <a:prstGeom prst="rect">
                <a:avLst/>
              </a:prstGeom>
              <a:blipFill>
                <a:blip r:embed="rId6"/>
                <a:stretch>
                  <a:fillRect l="-4905" t="-2608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C3DC9-F3EE-F5DF-9863-9C24BFF02764}"/>
                  </a:ext>
                </a:extLst>
              </p:cNvPr>
              <p:cNvSpPr txBox="1"/>
              <p:nvPr/>
            </p:nvSpPr>
            <p:spPr>
              <a:xfrm>
                <a:off x="8359758" y="5061245"/>
                <a:ext cx="2553071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−2)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÷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N</m:t>
                          </m:r>
                          <m:r>
                            <a:rPr lang="en-US" altLang="ko-KR" b="0" i="1" dirty="0" smtClean="0">
                              <a:solidFill>
                                <a:srgbClr val="040C2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C3DC9-F3EE-F5DF-9863-9C24BFF02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758" y="5061245"/>
                <a:ext cx="2553071" cy="569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428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949310" cy="2781552"/>
            <a:chOff x="812742" y="2708827"/>
            <a:chExt cx="6949310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2286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49" y="4070839"/>
              <a:ext cx="250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벽 두께 </a:t>
            </a:r>
            <a:r>
              <a:rPr lang="en-US" altLang="ko-KR"/>
              <a:t>= 0.8 mm</a:t>
            </a:r>
          </a:p>
          <a:p>
            <a:r>
              <a:rPr lang="ko-KR" altLang="en-US"/>
              <a:t>끼우는 곳의 높이 </a:t>
            </a:r>
            <a:r>
              <a:rPr lang="en-US" altLang="ko-KR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2" y="4041218"/>
            <a:ext cx="228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622411" y="2938359"/>
            <a:ext cx="482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800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2612" y="323134"/>
            <a:ext cx="6468339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 err="1"/>
              <a:t>인벤터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만들고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876" y="323134"/>
            <a:ext cx="7107075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776935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EF2DA-27FE-7FC1-0B0B-A3C69B37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7" y="1611977"/>
            <a:ext cx="3084172" cy="2737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CA48DF-A6BE-A0DA-0257-CD87BF02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48" y="1611977"/>
            <a:ext cx="3049692" cy="27370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E5066A-EB3B-2BE2-7DB3-08F944DDA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47" y="1611977"/>
            <a:ext cx="3039435" cy="27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771" y="323134"/>
            <a:ext cx="70801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372525" y="1858352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한 변이 </a:t>
                </a:r>
                <a:r>
                  <a:rPr lang="en-US" altLang="ko-KR"/>
                  <a:t>D</a:t>
                </a:r>
                <a:r>
                  <a:rPr lang="ko-KR" altLang="en-US"/>
                  <a:t>인 정팔각형의 넓이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r>
                  <a:rPr lang="ko-KR" altLang="en-US"/>
                  <a:t>높이 </a:t>
                </a:r>
                <a:r>
                  <a:rPr lang="en-US" altLang="ko-KR"/>
                  <a:t>= L</a:t>
                </a:r>
              </a:p>
              <a:p>
                <a:endParaRPr lang="en-US" altLang="ko-KR"/>
              </a:p>
              <a:p>
                <a:r>
                  <a:rPr lang="ko-KR" altLang="en-US"/>
                  <a:t>팔각기둥의 부피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blipFill>
                <a:blip r:embed="rId3"/>
                <a:stretch>
                  <a:fillRect l="-1126" t="-641" b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420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/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18C35AE-7E46-45BC-43B9-48D5B7D426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44" y="529753"/>
            <a:ext cx="2960701" cy="265719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44" y="323134"/>
            <a:ext cx="705460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6471" y="323134"/>
            <a:ext cx="71944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5123881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0675" y="1955971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5285465" y="5258861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800793" y="389705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7515941" y="411157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6207338" y="2233054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5466746" y="5799873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6619798" y="140309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434018" y="255285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213401" y="25635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483" y="323134"/>
            <a:ext cx="674746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    와       는 아래의 삼각형을 밑면으로 하고 </a:t>
                </a:r>
                <a:endParaRPr lang="en-US" altLang="ko-KR"/>
              </a:p>
              <a:p>
                <a:r>
                  <a:rPr lang="ko-KR" altLang="en-US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/>
                  <a:t>, q</a:t>
                </a:r>
                <a:r>
                  <a:rPr lang="ko-KR" altLang="en-US"/>
                  <a:t>를 높이로 하는 삼각뿔이다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8810" y="1402653"/>
            <a:ext cx="1593644" cy="9787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5184" y="496818"/>
            <a:ext cx="1749579" cy="89573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blipFill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AF180A-4ABB-D975-FF43-986F5A811164}"/>
              </a:ext>
            </a:extLst>
          </p:cNvPr>
          <p:cNvSpPr/>
          <p:nvPr/>
        </p:nvSpPr>
        <p:spPr>
          <a:xfrm>
            <a:off x="942292" y="4850605"/>
            <a:ext cx="1046652" cy="1272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A6238CC12856440BF9EEDB97503C9C4" ma:contentTypeVersion="3" ma:contentTypeDescription="새 문서를 만듭니다." ma:contentTypeScope="" ma:versionID="3a6be6b3a773aeed782a264fa6e143a5">
  <xsd:schema xmlns:xsd="http://www.w3.org/2001/XMLSchema" xmlns:xs="http://www.w3.org/2001/XMLSchema" xmlns:p="http://schemas.microsoft.com/office/2006/metadata/properties" xmlns:ns3="b0acfac1-e14b-48db-9695-1b7e4d294c2f" targetNamespace="http://schemas.microsoft.com/office/2006/metadata/properties" ma:root="true" ma:fieldsID="34c056bf9611177a147e9fc1a70cc9a3" ns3:_="">
    <xsd:import namespace="b0acfac1-e14b-48db-9695-1b7e4d294c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cfac1-e14b-48db-9695-1b7e4d294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6A911F-0573-489E-B408-CB06AD3BB7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32EDA0-1F0A-4171-B2EB-2C48BAD999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cfac1-e14b-48db-9695-1b7e4d294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FC4CC-79B1-4E6F-8A8E-81F3DBDA1324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b0acfac1-e14b-48db-9695-1b7e4d294c2f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2078</TotalTime>
  <Words>1570</Words>
  <Application>Microsoft Office PowerPoint</Application>
  <PresentationFormat>와이드스크린</PresentationFormat>
  <Paragraphs>325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Apple SD Gothic Neo</vt:lpstr>
      <vt:lpstr>맑은 고딕</vt:lpstr>
      <vt:lpstr>Arial</vt:lpstr>
      <vt:lpstr>Cambria Math</vt:lpstr>
      <vt:lpstr>Office 테마</vt:lpstr>
      <vt:lpstr>            팔각형 5층 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부피 구하는 과정(식 검증) </vt:lpstr>
      <vt:lpstr>이론식을 통한 액추에이터 힘 계산</vt:lpstr>
      <vt:lpstr>이론식을 통한 액추에이터 힘 계산</vt:lpstr>
      <vt:lpstr>이론식을 통한 액추에이터 힘 계산</vt:lpstr>
      <vt:lpstr>Optimizing</vt:lpstr>
      <vt:lpstr>Optimizing</vt:lpstr>
      <vt:lpstr>Optimizing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4</cp:revision>
  <dcterms:created xsi:type="dcterms:W3CDTF">2023-06-21T08:57:28Z</dcterms:created>
  <dcterms:modified xsi:type="dcterms:W3CDTF">2023-07-17T09:36:43Z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0x0101000A6238CC12856440BF9EEDB97503C9C4</vt:lpwstr>
  </property>
</Properties>
</file>